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Index</c:v>
                </c:pt>
              </c:strCache>
            </c:strRef>
          </c:tx>
          <c:spPr>
            <a:solidFill>
              <a:srgbClr val="1B6EC2">
                <a:alpha val="100000"/>
              </a:srgbClr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0B2545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104</c:v>
                </c:pt>
                <c:pt idx="2">
                  <c:v>119</c:v>
                </c:pt>
                <c:pt idx="3">
                  <c:v>128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200" u="none">
                  <a:solidFill>
                    <a:srgbClr val="0B2545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68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A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683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28016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3" name="Shape 1"/>
          <p:cNvSpPr/>
          <p:nvPr/>
        </p:nvSpPr>
        <p:spPr>
          <a:xfrm>
            <a:off x="8869680" y="128016"/>
            <a:ext cx="3291840" cy="6729984"/>
          </a:xfrm>
          <a:prstGeom prst="rect">
            <a:avLst/>
          </a:prstGeom>
          <a:solidFill>
            <a:srgbClr val="1B6EC2"/>
          </a:solidFill>
          <a:ln/>
        </p:spPr>
      </p:sp>
      <p:sp>
        <p:nvSpPr>
          <p:cNvPr id="4" name="Shape 2"/>
          <p:cNvSpPr/>
          <p:nvPr/>
        </p:nvSpPr>
        <p:spPr>
          <a:xfrm>
            <a:off x="8869680" y="128016"/>
            <a:ext cx="54864" cy="6729984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5" name="Shape 3"/>
          <p:cNvSpPr/>
          <p:nvPr/>
        </p:nvSpPr>
        <p:spPr>
          <a:xfrm>
            <a:off x="9464040" y="105156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4352" y="1261872"/>
            <a:ext cx="402336" cy="40233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464040" y="219456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352" y="2404872"/>
            <a:ext cx="402336" cy="40233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9464040" y="333756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4352" y="3547872"/>
            <a:ext cx="402336" cy="402336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9464040" y="448056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4352" y="4690872"/>
            <a:ext cx="402336" cy="40233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22960" y="7772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spc="600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2400" dirty="0"/>
          </a:p>
        </p:txBody>
      </p:sp>
      <p:sp>
        <p:nvSpPr>
          <p:cNvPr id="14" name="Text 8"/>
          <p:cNvSpPr/>
          <p:nvPr/>
        </p:nvSpPr>
        <p:spPr>
          <a:xfrm>
            <a:off x="841248" y="12344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400" kern="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TEMPLATE</a:t>
            </a:r>
            <a:endParaRPr lang="en-US" sz="1250" dirty="0"/>
          </a:p>
        </p:txBody>
      </p:sp>
      <p:sp>
        <p:nvSpPr>
          <p:cNvPr id="15" name="Text 9"/>
          <p:cNvSpPr/>
          <p:nvPr/>
        </p:nvSpPr>
        <p:spPr>
          <a:xfrm>
            <a:off x="822960" y="2468880"/>
            <a:ext cx="7315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Solutions,</a:t>
            </a:r>
            <a:endParaRPr lang="en-US" sz="42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Delivered with Confidence</a:t>
            </a:r>
            <a:endParaRPr lang="en-US" sz="4200" dirty="0"/>
          </a:p>
        </p:txBody>
      </p:sp>
      <p:sp>
        <p:nvSpPr>
          <p:cNvPr id="16" name="Text 10"/>
          <p:cNvSpPr/>
          <p:nvPr/>
        </p:nvSpPr>
        <p:spPr>
          <a:xfrm>
            <a:off x="841248" y="434340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branded starter deck for corporate, product, and partner storytelling.</a:t>
            </a:r>
            <a:endParaRPr lang="en-US" sz="1600" dirty="0"/>
          </a:p>
        </p:txBody>
      </p:sp>
      <p:sp>
        <p:nvSpPr>
          <p:cNvPr id="17" name="Text 11"/>
          <p:cNvSpPr/>
          <p:nvPr/>
        </p:nvSpPr>
        <p:spPr>
          <a:xfrm>
            <a:off x="841248" y="539496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 Name</a:t>
            </a:r>
            <a:endParaRPr lang="en-US" sz="13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6B8C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/ Business Unit  •  Month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Shape 1"/>
          <p:cNvSpPr/>
          <p:nvPr/>
        </p:nvSpPr>
        <p:spPr>
          <a:xfrm>
            <a:off x="4206240" y="0"/>
            <a:ext cx="54864" cy="685800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02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spc="600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Agenda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548640" y="30632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we'll cover today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54880" y="868680"/>
            <a:ext cx="6766560" cy="1143000"/>
          </a:xfrm>
          <a:prstGeom prst="rect">
            <a:avLst/>
          </a:prstGeom>
          <a:solidFill>
            <a:srgbClr val="F4F7FA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754880" y="868680"/>
            <a:ext cx="82296" cy="114300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868680"/>
            <a:ext cx="1005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6126480" y="116128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3640" y="1298448"/>
            <a:ext cx="292608" cy="29260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949440" y="10515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Company Overview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949440" y="1472184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are and what we stand for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754880" y="2286000"/>
            <a:ext cx="6766560" cy="1143000"/>
          </a:xfrm>
          <a:prstGeom prst="rect">
            <a:avLst/>
          </a:prstGeom>
          <a:solidFill>
            <a:srgbClr val="F4F7FA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754880" y="2286000"/>
            <a:ext cx="82296" cy="114300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16" name="Text 13"/>
          <p:cNvSpPr/>
          <p:nvPr/>
        </p:nvSpPr>
        <p:spPr>
          <a:xfrm>
            <a:off x="4983480" y="2286000"/>
            <a:ext cx="1005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400" dirty="0"/>
          </a:p>
        </p:txBody>
      </p:sp>
      <p:sp>
        <p:nvSpPr>
          <p:cNvPr id="17" name="Shape 14"/>
          <p:cNvSpPr/>
          <p:nvPr/>
        </p:nvSpPr>
        <p:spPr>
          <a:xfrm>
            <a:off x="6126480" y="257860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2715768"/>
            <a:ext cx="292608" cy="29260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949440" y="24688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Performance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6949440" y="2889504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Revenue, growth and momentum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4754880" y="3703320"/>
            <a:ext cx="6766560" cy="1143000"/>
          </a:xfrm>
          <a:prstGeom prst="rect">
            <a:avLst/>
          </a:prstGeom>
          <a:solidFill>
            <a:srgbClr val="F4F7FA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4754880" y="3703320"/>
            <a:ext cx="82296" cy="114300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23" name="Text 19"/>
          <p:cNvSpPr/>
          <p:nvPr/>
        </p:nvSpPr>
        <p:spPr>
          <a:xfrm>
            <a:off x="4983480" y="3703320"/>
            <a:ext cx="1005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400" dirty="0"/>
          </a:p>
        </p:txBody>
      </p:sp>
      <p:sp>
        <p:nvSpPr>
          <p:cNvPr id="24" name="Shape 20"/>
          <p:cNvSpPr/>
          <p:nvPr/>
        </p:nvSpPr>
        <p:spPr>
          <a:xfrm>
            <a:off x="6126480" y="399592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4133088"/>
            <a:ext cx="292608" cy="29260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6949440" y="38862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 Success</a:t>
            </a:r>
            <a:endParaRPr lang="en-US" sz="1900" dirty="0"/>
          </a:p>
        </p:txBody>
      </p:sp>
      <p:sp>
        <p:nvSpPr>
          <p:cNvPr id="27" name="Text 22"/>
          <p:cNvSpPr/>
          <p:nvPr/>
        </p:nvSpPr>
        <p:spPr>
          <a:xfrm>
            <a:off x="6949440" y="4306824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pillars and outcomes</a:t>
            </a:r>
            <a:endParaRPr lang="en-US" sz="1250" dirty="0"/>
          </a:p>
        </p:txBody>
      </p:sp>
      <p:sp>
        <p:nvSpPr>
          <p:cNvPr id="28" name="Shape 23"/>
          <p:cNvSpPr/>
          <p:nvPr/>
        </p:nvSpPr>
        <p:spPr>
          <a:xfrm>
            <a:off x="4754880" y="5120640"/>
            <a:ext cx="6766560" cy="1143000"/>
          </a:xfrm>
          <a:prstGeom prst="rect">
            <a:avLst/>
          </a:prstGeom>
          <a:solidFill>
            <a:srgbClr val="F4F7FA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4754880" y="5120640"/>
            <a:ext cx="82296" cy="114300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30" name="Text 25"/>
          <p:cNvSpPr/>
          <p:nvPr/>
        </p:nvSpPr>
        <p:spPr>
          <a:xfrm>
            <a:off x="4983480" y="5120640"/>
            <a:ext cx="1005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400" dirty="0"/>
          </a:p>
        </p:txBody>
      </p:sp>
      <p:sp>
        <p:nvSpPr>
          <p:cNvPr id="31" name="Shape 26"/>
          <p:cNvSpPr/>
          <p:nvPr/>
        </p:nvSpPr>
        <p:spPr>
          <a:xfrm>
            <a:off x="6126480" y="541324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5550408"/>
            <a:ext cx="292608" cy="292608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6949440" y="530352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Strategy</a:t>
            </a:r>
            <a:endParaRPr lang="en-US" sz="1900" dirty="0"/>
          </a:p>
        </p:txBody>
      </p:sp>
      <p:sp>
        <p:nvSpPr>
          <p:cNvPr id="34" name="Text 28"/>
          <p:cNvSpPr/>
          <p:nvPr/>
        </p:nvSpPr>
        <p:spPr>
          <a:xfrm>
            <a:off x="6949440" y="5724144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Roadmap, markets and outlook</a:t>
            </a:r>
            <a:endParaRPr lang="en-US" sz="1250" dirty="0"/>
          </a:p>
        </p:txBody>
      </p:sp>
      <p:sp>
        <p:nvSpPr>
          <p:cNvPr id="35" name="Text 29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200" kern="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CONTOSO  |  CONFIDENTIAL</a:t>
            </a:r>
            <a:endParaRPr lang="en-US" sz="850" dirty="0"/>
          </a:p>
        </p:txBody>
      </p:sp>
      <p:sp>
        <p:nvSpPr>
          <p:cNvPr id="36" name="Text 3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3" name="Shape 1"/>
          <p:cNvSpPr/>
          <p:nvPr/>
        </p:nvSpPr>
        <p:spPr>
          <a:xfrm>
            <a:off x="8778240" y="1097280"/>
            <a:ext cx="3108960" cy="3108960"/>
          </a:xfrm>
          <a:prstGeom prst="ellipse">
            <a:avLst/>
          </a:prstGeom>
          <a:solidFill>
            <a:srgbClr val="1B6EC2"/>
          </a:solidFill>
          <a:ln/>
        </p:spPr>
      </p:sp>
      <p:sp>
        <p:nvSpPr>
          <p:cNvPr id="4" name="Shape 2"/>
          <p:cNvSpPr/>
          <p:nvPr/>
        </p:nvSpPr>
        <p:spPr>
          <a:xfrm>
            <a:off x="9464040" y="1783080"/>
            <a:ext cx="1737360" cy="173736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2286000"/>
            <a:ext cx="731520" cy="7315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2377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500" kern="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01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68680" y="283464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Company Overview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914400" y="397764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introduction to the mission, portfolio, and people behind Contoso's technology leadership.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14400" y="60350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600" kern="0" dirty="0">
                <a:solidFill>
                  <a:srgbClr val="6B8CA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200" kern="0" dirty="0">
                <a:solidFill>
                  <a:srgbClr val="AEBB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CONTOSO  |  CONFIDENTIAL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B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the Numbers</a:t>
            </a:r>
            <a:endParaRPr lang="en-US" sz="32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14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snapshot of scale and momentum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509760" y="548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600" kern="0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560320" cy="3108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828800"/>
            <a:ext cx="2560320" cy="109728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6" name="Shape 4"/>
          <p:cNvSpPr/>
          <p:nvPr/>
        </p:nvSpPr>
        <p:spPr>
          <a:xfrm>
            <a:off x="1508760" y="2240280"/>
            <a:ext cx="640080" cy="640080"/>
          </a:xfrm>
          <a:prstGeom prst="ellipse">
            <a:avLst/>
          </a:prstGeom>
          <a:solidFill>
            <a:srgbClr val="F4F7F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4208" y="2395728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30632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12,000+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731520" y="39776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customers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3337560" y="1828800"/>
            <a:ext cx="2560320" cy="3108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337560" y="1828800"/>
            <a:ext cx="2560320" cy="109728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12" name="Shape 9"/>
          <p:cNvSpPr/>
          <p:nvPr/>
        </p:nvSpPr>
        <p:spPr>
          <a:xfrm>
            <a:off x="4297680" y="2240280"/>
            <a:ext cx="640080" cy="640080"/>
          </a:xfrm>
          <a:prstGeom prst="ellipse">
            <a:avLst/>
          </a:prstGeom>
          <a:solidFill>
            <a:srgbClr val="F4F7FA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128" y="2395728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337560" y="30632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B6E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</a:t>
            </a:r>
            <a:endParaRPr lang="en-US" sz="3800" dirty="0"/>
          </a:p>
        </p:txBody>
      </p:sp>
      <p:sp>
        <p:nvSpPr>
          <p:cNvPr id="15" name="Text 11"/>
          <p:cNvSpPr/>
          <p:nvPr/>
        </p:nvSpPr>
        <p:spPr>
          <a:xfrm>
            <a:off x="3520440" y="39776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served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6126480" y="1828800"/>
            <a:ext cx="2560320" cy="3108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126480" y="1828800"/>
            <a:ext cx="2560320" cy="109728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18" name="Shape 14"/>
          <p:cNvSpPr/>
          <p:nvPr/>
        </p:nvSpPr>
        <p:spPr>
          <a:xfrm>
            <a:off x="7086600" y="2240280"/>
            <a:ext cx="640080" cy="640080"/>
          </a:xfrm>
          <a:prstGeom prst="ellipse">
            <a:avLst/>
          </a:prstGeom>
          <a:solidFill>
            <a:srgbClr val="F4F7FA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048" y="2395728"/>
            <a:ext cx="329184" cy="32918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126480" y="30632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98%</a:t>
            </a:r>
            <a:endParaRPr lang="en-US" sz="3800" dirty="0"/>
          </a:p>
        </p:txBody>
      </p:sp>
      <p:sp>
        <p:nvSpPr>
          <p:cNvPr id="21" name="Text 16"/>
          <p:cNvSpPr/>
          <p:nvPr/>
        </p:nvSpPr>
        <p:spPr>
          <a:xfrm>
            <a:off x="6309360" y="39776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retention</a:t>
            </a:r>
            <a:endParaRPr lang="en-US" sz="1350" dirty="0"/>
          </a:p>
        </p:txBody>
      </p:sp>
      <p:sp>
        <p:nvSpPr>
          <p:cNvPr id="22" name="Shape 17"/>
          <p:cNvSpPr/>
          <p:nvPr/>
        </p:nvSpPr>
        <p:spPr>
          <a:xfrm>
            <a:off x="8915400" y="1828800"/>
            <a:ext cx="2560320" cy="31089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15400" y="1828800"/>
            <a:ext cx="2560320" cy="109728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24" name="Shape 19"/>
          <p:cNvSpPr/>
          <p:nvPr/>
        </p:nvSpPr>
        <p:spPr>
          <a:xfrm>
            <a:off x="9875520" y="2240280"/>
            <a:ext cx="640080" cy="640080"/>
          </a:xfrm>
          <a:prstGeom prst="ellipse">
            <a:avLst/>
          </a:prstGeom>
          <a:solidFill>
            <a:srgbClr val="F4F7FA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0968" y="2395728"/>
            <a:ext cx="329184" cy="329184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915400" y="30632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B6E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25+</a:t>
            </a:r>
            <a:endParaRPr lang="en-US" sz="3800" dirty="0"/>
          </a:p>
        </p:txBody>
      </p:sp>
      <p:sp>
        <p:nvSpPr>
          <p:cNvPr id="27" name="Text 21"/>
          <p:cNvSpPr/>
          <p:nvPr/>
        </p:nvSpPr>
        <p:spPr>
          <a:xfrm>
            <a:off x="9098280" y="39776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 innovation</a:t>
            </a:r>
            <a:endParaRPr lang="en-US" sz="1350" dirty="0"/>
          </a:p>
        </p:txBody>
      </p:sp>
      <p:sp>
        <p:nvSpPr>
          <p:cNvPr id="28" name="Text 22"/>
          <p:cNvSpPr/>
          <p:nvPr/>
        </p:nvSpPr>
        <p:spPr>
          <a:xfrm>
            <a:off x="548640" y="52120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Figures are illustrative placeholders — replace with current reporting data.</a:t>
            </a:r>
            <a:endParaRPr lang="en-US" sz="1050" dirty="0"/>
          </a:p>
        </p:txBody>
      </p:sp>
      <p:sp>
        <p:nvSpPr>
          <p:cNvPr id="29" name="Text 23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200" kern="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CONTOSO  |  CONFIDENTIAL</a:t>
            </a:r>
            <a:endParaRPr lang="en-US" sz="850" dirty="0"/>
          </a:p>
        </p:txBody>
      </p:sp>
      <p:sp>
        <p:nvSpPr>
          <p:cNvPr id="30" name="Text 2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 Success Pillars</a:t>
            </a:r>
            <a:endParaRPr lang="en-US" sz="32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14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commitments that define every engagement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509760" y="548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600" kern="0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123444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783080"/>
            <a:ext cx="82296" cy="123444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212140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258568"/>
            <a:ext cx="292608" cy="2926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45920" y="196596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Cloud First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645920" y="2350008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Scalable, resilient infrastructure built for growth.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172200" y="1783080"/>
            <a:ext cx="5394960" cy="123444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11" name="Shape 8"/>
          <p:cNvSpPr/>
          <p:nvPr/>
        </p:nvSpPr>
        <p:spPr>
          <a:xfrm>
            <a:off x="6172200" y="1783080"/>
            <a:ext cx="82296" cy="123444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12" name="Shape 9"/>
          <p:cNvSpPr/>
          <p:nvPr/>
        </p:nvSpPr>
        <p:spPr>
          <a:xfrm>
            <a:off x="6492240" y="212140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258568"/>
            <a:ext cx="292608" cy="2926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269480" y="196596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Secure by Design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7269480" y="2350008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 security and compliance.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548640" y="3200400"/>
            <a:ext cx="5394960" cy="123444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17" name="Shape 13"/>
          <p:cNvSpPr/>
          <p:nvPr/>
        </p:nvSpPr>
        <p:spPr>
          <a:xfrm>
            <a:off x="548640" y="3200400"/>
            <a:ext cx="82296" cy="123444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18" name="Shape 14"/>
          <p:cNvSpPr/>
          <p:nvPr/>
        </p:nvSpPr>
        <p:spPr>
          <a:xfrm>
            <a:off x="868680" y="353872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3675888"/>
            <a:ext cx="292608" cy="29260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645920" y="338328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Driven</a:t>
            </a:r>
            <a:endParaRPr lang="en-US" sz="1700" dirty="0"/>
          </a:p>
        </p:txBody>
      </p:sp>
      <p:sp>
        <p:nvSpPr>
          <p:cNvPr id="21" name="Text 16"/>
          <p:cNvSpPr/>
          <p:nvPr/>
        </p:nvSpPr>
        <p:spPr>
          <a:xfrm>
            <a:off x="1645920" y="3767328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Actionable insights from unified data.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6172200" y="3200400"/>
            <a:ext cx="5394960" cy="123444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23" name="Shape 18"/>
          <p:cNvSpPr/>
          <p:nvPr/>
        </p:nvSpPr>
        <p:spPr>
          <a:xfrm>
            <a:off x="6172200" y="3200400"/>
            <a:ext cx="82296" cy="123444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24" name="Shape 19"/>
          <p:cNvSpPr/>
          <p:nvPr/>
        </p:nvSpPr>
        <p:spPr>
          <a:xfrm>
            <a:off x="6492240" y="353872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3675888"/>
            <a:ext cx="292608" cy="29260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269480" y="338328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Seamless Integration</a:t>
            </a:r>
            <a:endParaRPr lang="en-US" sz="1700" dirty="0"/>
          </a:p>
        </p:txBody>
      </p:sp>
      <p:sp>
        <p:nvSpPr>
          <p:cNvPr id="27" name="Text 21"/>
          <p:cNvSpPr/>
          <p:nvPr/>
        </p:nvSpPr>
        <p:spPr>
          <a:xfrm>
            <a:off x="7269480" y="3767328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systems and open APIs.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548640" y="4617720"/>
            <a:ext cx="5394960" cy="123444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29" name="Shape 23"/>
          <p:cNvSpPr/>
          <p:nvPr/>
        </p:nvSpPr>
        <p:spPr>
          <a:xfrm>
            <a:off x="548640" y="4617720"/>
            <a:ext cx="82296" cy="123444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30" name="Shape 24"/>
          <p:cNvSpPr/>
          <p:nvPr/>
        </p:nvSpPr>
        <p:spPr>
          <a:xfrm>
            <a:off x="868680" y="495604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5093208"/>
            <a:ext cx="292608" cy="292608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645920" y="480060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Continuous Innovation</a:t>
            </a:r>
            <a:endParaRPr lang="en-US" sz="1700" dirty="0"/>
          </a:p>
        </p:txBody>
      </p:sp>
      <p:sp>
        <p:nvSpPr>
          <p:cNvPr id="33" name="Text 26"/>
          <p:cNvSpPr/>
          <p:nvPr/>
        </p:nvSpPr>
        <p:spPr>
          <a:xfrm>
            <a:off x="1645920" y="5184648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engineering and rapid delivery.</a:t>
            </a:r>
            <a:endParaRPr lang="en-US" sz="1200" dirty="0"/>
          </a:p>
        </p:txBody>
      </p:sp>
      <p:sp>
        <p:nvSpPr>
          <p:cNvPr id="34" name="Shape 27"/>
          <p:cNvSpPr/>
          <p:nvPr/>
        </p:nvSpPr>
        <p:spPr>
          <a:xfrm>
            <a:off x="6172200" y="4617720"/>
            <a:ext cx="5394960" cy="123444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5" name="Shape 28"/>
          <p:cNvSpPr/>
          <p:nvPr/>
        </p:nvSpPr>
        <p:spPr>
          <a:xfrm>
            <a:off x="6172200" y="4617720"/>
            <a:ext cx="82296" cy="1234440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36" name="Shape 29"/>
          <p:cNvSpPr/>
          <p:nvPr/>
        </p:nvSpPr>
        <p:spPr>
          <a:xfrm>
            <a:off x="6492240" y="4956048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5093208"/>
            <a:ext cx="292608" cy="292608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7269480" y="480060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Trusted Partnership</a:t>
            </a:r>
            <a:endParaRPr lang="en-US" sz="1700" dirty="0"/>
          </a:p>
        </p:txBody>
      </p:sp>
      <p:sp>
        <p:nvSpPr>
          <p:cNvPr id="39" name="Text 31"/>
          <p:cNvSpPr/>
          <p:nvPr/>
        </p:nvSpPr>
        <p:spPr>
          <a:xfrm>
            <a:off x="7269480" y="5184648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support across the lifecycle.</a:t>
            </a:r>
            <a:endParaRPr lang="en-US" sz="1200" dirty="0"/>
          </a:p>
        </p:txBody>
      </p:sp>
      <p:sp>
        <p:nvSpPr>
          <p:cNvPr id="40" name="Text 32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200" kern="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CONTOSO  |  CONFIDENTIAL</a:t>
            </a:r>
            <a:endParaRPr lang="en-US" sz="850" dirty="0"/>
          </a:p>
        </p:txBody>
      </p:sp>
      <p:sp>
        <p:nvSpPr>
          <p:cNvPr id="41" name="Text 3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Performance</a:t>
            </a:r>
            <a:endParaRPr lang="en-US" sz="32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14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revenue growth across the portfolio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509760" y="548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600" kern="0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16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37360"/>
          <a:ext cx="658368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452360" y="1737360"/>
            <a:ext cx="4160520" cy="402336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6" name="Shape 3"/>
          <p:cNvSpPr/>
          <p:nvPr/>
        </p:nvSpPr>
        <p:spPr>
          <a:xfrm>
            <a:off x="7452360" y="1737360"/>
            <a:ext cx="4160520" cy="109728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7" name="Text 4"/>
          <p:cNvSpPr/>
          <p:nvPr/>
        </p:nvSpPr>
        <p:spPr>
          <a:xfrm>
            <a:off x="7726680" y="2011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INSIGHTS</a:t>
            </a:r>
            <a:endParaRPr lang="en-US" sz="12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2587752"/>
            <a:ext cx="274320" cy="2743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138160" y="256032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E6EB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adoption lifted Q4 index to 128.</a:t>
            </a:r>
            <a:endParaRPr lang="en-US" sz="12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3337560"/>
            <a:ext cx="274320" cy="2743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38160" y="3310128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E6EB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revenue retention above target all year.</a:t>
            </a:r>
            <a:endParaRPr lang="en-US" sz="12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80" y="408736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138160" y="4059936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E6EB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renewals reduced acquisition cost.</a:t>
            </a:r>
            <a:endParaRPr lang="en-US" sz="12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680" y="4837176"/>
            <a:ext cx="274320" cy="27432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138160" y="4809744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E6EB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markets rebounded ahead of forecast.</a:t>
            </a:r>
            <a:endParaRPr lang="en-US" sz="1250" dirty="0"/>
          </a:p>
        </p:txBody>
      </p:sp>
      <p:sp>
        <p:nvSpPr>
          <p:cNvPr id="16" name="Text 9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200" kern="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CONTOSO  |  CONFIDENTIAL</a:t>
            </a:r>
            <a:endParaRPr lang="en-US" sz="850" dirty="0"/>
          </a:p>
        </p:txBody>
      </p:sp>
      <p:sp>
        <p:nvSpPr>
          <p:cNvPr id="17" name="Text 1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Solutions Portfolio Overview</a:t>
            </a:r>
            <a:endParaRPr lang="en-US" sz="32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14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Positioning across categories (sample data)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509760" y="548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600" kern="0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017520"/>
                <a:gridCol w="2926080"/>
                <a:gridCol w="2743200"/>
              </a:tblGrid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Customer Focus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Signature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 Platform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Scalable &amp; resilient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&amp; operations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Elastic compute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&amp; AI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Insight-led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Analysts &amp; leaders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Unified analytics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Security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Zero-trust &amp; compliant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 &amp; governance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Threat protection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Business Apps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Smart &amp; connected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&amp; service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Workflow automation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Managed Services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Always-on support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Long-term partners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24/7 operations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6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532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category rows with your business-unit or region-specific solution mix.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200" kern="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CONTOSO  |  CONFIDENTIAL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Roadmap</a:t>
            </a:r>
            <a:endParaRPr lang="en-US" sz="32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14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phases from strategy to scale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509760" y="548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600" kern="0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463040" y="3246120"/>
            <a:ext cx="9235440" cy="0"/>
          </a:xfrm>
          <a:prstGeom prst="line">
            <a:avLst/>
          </a:prstGeom>
          <a:noFill/>
          <a:ln w="25400">
            <a:solidFill>
              <a:srgbClr val="5FD0C5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1417320" y="2606040"/>
            <a:ext cx="1280160" cy="1280160"/>
          </a:xfrm>
          <a:prstGeom prst="ellipse">
            <a:avLst/>
          </a:prstGeom>
          <a:solidFill>
            <a:srgbClr val="0B2545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3017520"/>
            <a:ext cx="457200" cy="457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350008" y="2487168"/>
            <a:ext cx="457200" cy="457200"/>
          </a:xfrm>
          <a:prstGeom prst="ellipse">
            <a:avLst/>
          </a:prstGeom>
          <a:solidFill>
            <a:srgbClr val="00A5A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35000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68680" y="41148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68680" y="45262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&amp; align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480560" y="2606040"/>
            <a:ext cx="1280160" cy="1280160"/>
          </a:xfrm>
          <a:prstGeom prst="ellipse">
            <a:avLst/>
          </a:prstGeom>
          <a:solidFill>
            <a:srgbClr val="1B6EC2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3017520"/>
            <a:ext cx="457200" cy="45720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5413248" y="2487168"/>
            <a:ext cx="457200" cy="457200"/>
          </a:xfrm>
          <a:prstGeom prst="ellipse">
            <a:avLst/>
          </a:prstGeom>
          <a:solidFill>
            <a:srgbClr val="00A5A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541324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3931920" y="41148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Design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3931920" y="45262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 &amp; plan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7543800" y="2606040"/>
            <a:ext cx="1280160" cy="1280160"/>
          </a:xfrm>
          <a:prstGeom prst="ellipse">
            <a:avLst/>
          </a:prstGeom>
          <a:solidFill>
            <a:srgbClr val="0B2545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3017520"/>
            <a:ext cx="457200" cy="4572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8476488" y="2487168"/>
            <a:ext cx="457200" cy="457200"/>
          </a:xfrm>
          <a:prstGeom prst="ellipse">
            <a:avLst/>
          </a:prstGeom>
          <a:solidFill>
            <a:srgbClr val="00A5A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847648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6995160" y="41148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Deploy</a:t>
            </a:r>
            <a:endParaRPr lang="en-US" sz="1800" dirty="0"/>
          </a:p>
        </p:txBody>
      </p:sp>
      <p:sp>
        <p:nvSpPr>
          <p:cNvPr id="22" name="Text 17"/>
          <p:cNvSpPr/>
          <p:nvPr/>
        </p:nvSpPr>
        <p:spPr>
          <a:xfrm>
            <a:off x="6995160" y="45262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&amp; launch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10607040" y="2606040"/>
            <a:ext cx="1280160" cy="1280160"/>
          </a:xfrm>
          <a:prstGeom prst="ellipse">
            <a:avLst/>
          </a:prstGeom>
          <a:solidFill>
            <a:srgbClr val="1B6EC2"/>
          </a:solidFill>
          <a:ln/>
          <a:effectLst>
            <a:outerShdw sx="100000" sy="100000" kx="0" ky="0" algn="bl" rotWithShape="0" blurRad="101600" dist="38100" dir="8100000">
              <a:srgbClr val="000000">
                <a:alpha val="16000"/>
              </a:srgbClr>
            </a:outerShdw>
          </a:effectLst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8520" y="3017520"/>
            <a:ext cx="457200" cy="45720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11539728" y="2487168"/>
            <a:ext cx="457200" cy="457200"/>
          </a:xfrm>
          <a:prstGeom prst="ellipse">
            <a:avLst/>
          </a:prstGeom>
          <a:solidFill>
            <a:srgbClr val="00A5A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1153972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10058400" y="41148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Scale</a:t>
            </a:r>
            <a:endParaRPr lang="en-US" sz="1800" dirty="0"/>
          </a:p>
        </p:txBody>
      </p:sp>
      <p:sp>
        <p:nvSpPr>
          <p:cNvPr id="28" name="Text 22"/>
          <p:cNvSpPr/>
          <p:nvPr/>
        </p:nvSpPr>
        <p:spPr>
          <a:xfrm>
            <a:off x="10058400" y="45262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&amp; grow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200" kern="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CONTOSO  |  CONFIDENTIAL</a:t>
            </a:r>
            <a:endParaRPr lang="en-US" sz="850" dirty="0"/>
          </a:p>
        </p:txBody>
      </p:sp>
      <p:sp>
        <p:nvSpPr>
          <p:cNvPr id="30" name="Text 2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28016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2296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5FD0C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6000" dirty="0"/>
          </a:p>
        </p:txBody>
      </p:sp>
      <p:sp>
        <p:nvSpPr>
          <p:cNvPr id="5" name="Text 3"/>
          <p:cNvSpPr/>
          <p:nvPr/>
        </p:nvSpPr>
        <p:spPr>
          <a:xfrm>
            <a:off x="2011680" y="2011680"/>
            <a:ext cx="8412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2800" b="1" i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Great technology isn't the destination — it's how we help customers get there faster.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2057400" y="4434840"/>
            <a:ext cx="548640" cy="54864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7" name="Text 5"/>
          <p:cNvSpPr/>
          <p:nvPr/>
        </p:nvSpPr>
        <p:spPr>
          <a:xfrm>
            <a:off x="2057400" y="46177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Voice</a:t>
            </a:r>
            <a:endParaRPr lang="en-US" sz="14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Title, Contoso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200" kern="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CONTOSO  |  CONFIDENTIAL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28016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00A5A5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spc="600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CONTOSO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22960" y="2286000"/>
            <a:ext cx="9144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41248" y="36118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build what's next, together.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41248" y="4754880"/>
            <a:ext cx="548640" cy="548640"/>
          </a:xfrm>
          <a:prstGeom prst="ellipse">
            <a:avLst/>
          </a:prstGeom>
          <a:solidFill>
            <a:srgbClr val="1B6EC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4901184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27048" y="47091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b="1" spc="200" kern="0" dirty="0">
                <a:solidFill>
                  <a:srgbClr val="6B8C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0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name@contoso.com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498848" y="4754880"/>
            <a:ext cx="548640" cy="548640"/>
          </a:xfrm>
          <a:prstGeom prst="ellipse">
            <a:avLst/>
          </a:prstGeom>
          <a:solidFill>
            <a:srgbClr val="1B6EC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152" y="4901184"/>
            <a:ext cx="256032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184648" y="47091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b="1" spc="200" kern="0" dirty="0">
                <a:solidFill>
                  <a:srgbClr val="6B8C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10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www.contoso.com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8156448" y="4754880"/>
            <a:ext cx="548640" cy="548640"/>
          </a:xfrm>
          <a:prstGeom prst="ellipse">
            <a:avLst/>
          </a:prstGeom>
          <a:solidFill>
            <a:srgbClr val="1B6EC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4901184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842248" y="47091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b="1" spc="200" kern="0" dirty="0">
                <a:solidFill>
                  <a:srgbClr val="6B8C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10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(000) 000-0000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Contoso</Company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Contoso Presentation Template</dc:title>
  <dc:subject>PptxGenJS Presentation</dc:subject>
  <dc:creator>Wilson Tsui</dc:creator>
  <lastModifiedBy>Wilson Tsui</lastModifiedBy>
  <revision>1</revision>
  <dcterms:created xsi:type="dcterms:W3CDTF">2026-08-24T14:36:04.1827273Z</dcterms:created>
  <dcterms:modified xsi:type="dcterms:W3CDTF">2026-08-24T14:36:04.1827273Z</dcterms:modified>
</coreProperties>
</file>